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6"/>
  </p:notesMasterIdLst>
  <p:sldIdLst>
    <p:sldId id="257" r:id="rId3"/>
    <p:sldId id="310" r:id="rId4"/>
    <p:sldId id="298" r:id="rId5"/>
    <p:sldId id="318" r:id="rId6"/>
    <p:sldId id="315" r:id="rId7"/>
    <p:sldId id="307" r:id="rId8"/>
    <p:sldId id="316" r:id="rId9"/>
    <p:sldId id="317" r:id="rId10"/>
    <p:sldId id="319" r:id="rId11"/>
    <p:sldId id="313" r:id="rId12"/>
    <p:sldId id="314" r:id="rId13"/>
    <p:sldId id="267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78"/>
    <p:restoredTop sz="96186"/>
  </p:normalViewPr>
  <p:slideViewPr>
    <p:cSldViewPr snapToGrid="0">
      <p:cViewPr varScale="1">
        <p:scale>
          <a:sx n="85" d="100"/>
          <a:sy n="85" d="100"/>
        </p:scale>
        <p:origin x="86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D83F4-3FB8-7546-9A68-556BC167F874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F4916-476F-BB45-802C-A554441FF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96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A40DB-FD99-C82F-ADFB-3034879A7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A05D9-4004-382B-C5C2-FC62678E8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D6A7D-0EB5-7EE3-C954-ABBDC75F4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F0D35-844E-6A4B-A8C2-1298D1E39213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1EB89-F39E-B699-7C9C-13CDF0AAB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370E6-D92C-14C5-595B-D464AC9E2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21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DC79-9CBD-7F9A-A8BC-E16389EFE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A5128-8D8A-D195-4D43-DDEEA95DA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4B954-D41E-7B3C-F541-B36A5E01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BA829-DD51-F24F-8881-772A5FDB6760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D4AA-61F5-E9D0-37A4-A712FE71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EA4CE-06B6-50F0-3119-13A24BF7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86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777040-84E4-5883-DA8C-FAF4C4D88B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77BF4-0B1C-818D-B65E-9749A886C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A86DF-5D19-A1B9-5D4C-D4A60509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69E5C-EC11-244F-B603-095E5E5BA21D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250E2-CE6F-2497-44FA-B2DAC1948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CDC47-8D86-DEEC-6FA7-191C65E32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695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D1C833C1-7517-EE44-A3CB-DA3259EF5072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00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DB7614A2-B42A-5A44-82ED-9BA54AD26D7F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28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8DED07C5-E386-1144-9AF8-49B9BFC7B2E7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94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438DC18C-8CF3-7445-A488-C63A5767B7A1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30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26DC681D-752A-8F4E-AB3E-2059F8782F95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2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BE86D-187A-1C46-B017-94E3A7B24C88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402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4572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3pPr>
            <a:lvl4pPr marL="914400" indent="0">
              <a:lnSpc>
                <a:spcPct val="100000"/>
              </a:lnSpc>
              <a:buNone/>
              <a:defRPr b="0" i="1">
                <a:latin typeface="Arial" panose="020B0604020202020204" pitchFamily="34" charset="0"/>
              </a:defRPr>
            </a:lvl4pPr>
            <a:lvl5pPr marL="13716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DE1F-9C48-CB40-A838-FE5262DA9F07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541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688A-D392-5748-88EB-2467E770038F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68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BE927-6DF3-6C94-8916-3F3225A7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34EC6-5ED7-17EC-DD28-E740B4062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5E314-E767-3012-B3DD-C0CAD098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9F83-07D8-3345-B913-18E0731B593F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D4D76-2ADD-2901-AD56-C1E5E3FB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A4D2B-78F1-DB72-EF3B-8A46DD89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0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C87F-5B5B-2A48-846A-38EF43D28515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="1" i="0">
                <a:latin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16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9A5F-4B6A-CA4A-B7BF-1F4015A906A9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242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80D0B-B4EF-E844-B015-12E59C45B5F0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520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12E41-9AB2-0C46-BC37-8E260FA23061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58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0C155-C9BD-DB4D-A191-6AA4800F2C51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06566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A1662-DD39-8C42-881C-CE051B8D1682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1025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E971A-A099-A043-A9CD-F563EB041B67}" type="datetime1">
              <a:rPr lang="en-US" smtClean="0"/>
              <a:t>3/8/2023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25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C2916-6E02-5C48-AD02-2697BDF1C127}" type="datetime1">
              <a:rPr lang="en-US" smtClean="0"/>
              <a:t>3/8/2023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43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A90F-BE20-DEA2-3509-62E1188C6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A1C63-992F-F2CB-B843-E96F18E89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48223-1214-5F20-C59E-566BB70F8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DDEB6-C5E0-FD46-83DE-B7B8145F2DA9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E9DD8-113E-2042-DA3D-811E76CC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E84F2-F5EB-B677-635A-67E31CD0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59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98CAF-1CC6-D9BC-A1F0-8D61EF66B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26D54-A3EB-8D93-D82C-4A2569091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2294-F6AE-57ED-4053-76FFA3CC9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B4809-1B48-A4CE-8D6C-55FC657A8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BFB6-0EA6-5B4B-B438-744D0F123878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7C7F8-4AE8-03EE-D18F-E97C1CEE9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BA698-9B06-F4FC-88E3-72E135F1C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7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F0ED-A152-2F81-EBA8-201671FB9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7E683-E278-F848-3E65-009404911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1917F-530F-C0E5-7D39-3E91661E1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F4FAD3-6438-3727-8929-547AE6D1A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9D92E-0513-4D6C-3963-6EAEFFE3C5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628A8-8996-4656-86EA-532BD9BA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D6291-6B70-9242-8C01-69C393CEB8DF}" type="datetime1">
              <a:rPr lang="en-US" smtClean="0"/>
              <a:t>3/8/2023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BF4116-8071-23A5-BDEB-14B0B519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5CE52-82CF-1EAC-FF7A-2EF6FBDC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98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5A40-8ABB-293C-AA1F-7CD32B52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B955B9-4269-7A61-D179-F2CF05A2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766E-4241-B841-91B2-2230CF899EE1}" type="datetime1">
              <a:rPr lang="en-US" smtClean="0"/>
              <a:t>3/8/2023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C03885-1DF0-EE40-C9D4-27EEC915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4381D2-2BAF-D43E-1828-E5B1457B4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625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B52591-F50E-95DF-6AFC-D99671E0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0823-F684-304E-A825-31FEEDC15BF9}" type="datetime1">
              <a:rPr lang="en-US" smtClean="0"/>
              <a:t>3/8/2023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225C84-6886-12EC-EEAD-215B6D659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2A0B0-3A5B-A5A7-0231-277B8FAA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02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8A28-0207-EFF5-D448-6EF9CF24C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A092-8CE3-B021-93EE-8A2C75964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7A986-7DA5-EE08-A913-CACB0D6EA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544E8-94DD-91DC-F957-BEDFF05FE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26EAF-9D08-AA46-9AC9-133A8D8A7209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2E51E-D26B-4A9A-6AEC-441A211E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88E5B-665B-071C-F161-FA2D8C71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00BC-7F86-6C7C-1A7C-1386FFB93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A06A8E-C026-7C94-E0BF-AAA7E2555B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FCE32-008B-F01D-0391-7C6919C11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DD82C-DBDB-032F-4158-9B419335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C18F4-018F-E64D-9E1D-F059C8BB6655}" type="datetime1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4A36A-86E9-00C2-EBD4-5661A55D6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6B737-DEE3-016E-D1AD-25A56A38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69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69517D-FEE2-32CD-0164-B67CFD00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46768-F364-D6BA-7C0D-B7EE2FB91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C8983-C6CE-E173-BD07-1B60926EE4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B8988-AD77-D446-93B3-5B228DFAAC90}" type="datetime1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43F79-1AD4-D876-0BC5-074A2388F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5F812-EDEF-40AA-AC84-C72C75717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4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D5DAA4A2-CC65-6243-8E21-B63AA85F415D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https://archive.ics.uci.edu/ml/datasets/bank+marketing#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2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936">
          <p15:clr>
            <a:srgbClr val="F26B43"/>
          </p15:clr>
        </p15:guide>
        <p15:guide id="4" orient="horz" pos="2160">
          <p15:clr>
            <a:srgbClr val="F26B43"/>
          </p15:clr>
        </p15:guide>
        <p15:guide id="5" orient="horz" pos="984">
          <p15:clr>
            <a:srgbClr val="F26B43"/>
          </p15:clr>
        </p15:guide>
        <p15:guide id="6" orient="horz" pos="3744">
          <p15:clr>
            <a:srgbClr val="F26B43"/>
          </p15:clr>
        </p15:guide>
        <p15:guide id="7" orient="horz" pos="1128">
          <p15:clr>
            <a:srgbClr val="F26B43"/>
          </p15:clr>
        </p15:guide>
        <p15:guide id="8" pos="7440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876" y="611405"/>
            <a:ext cx="11148176" cy="1879042"/>
          </a:xfrm>
        </p:spPr>
        <p:txBody>
          <a:bodyPr/>
          <a:lstStyle/>
          <a:p>
            <a:r>
              <a:rPr lang="en-US" sz="5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Data &amp; Graph DB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2712496"/>
            <a:ext cx="9144000" cy="33951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latin typeface="Arial"/>
                <a:cs typeface="Arial"/>
              </a:rPr>
              <a:t>Team 2  Week 9, March 08, 2023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03122" y="3496111"/>
            <a:ext cx="6153150" cy="309877"/>
          </a:xfrm>
        </p:spPr>
        <p:txBody>
          <a:bodyPr/>
          <a:lstStyle/>
          <a:p>
            <a:r>
              <a:rPr lang="en-US" dirty="0"/>
              <a:t>Team Members:</a:t>
            </a:r>
          </a:p>
          <a:p>
            <a:r>
              <a:rPr lang="en-US" dirty="0" err="1"/>
              <a:t>Shanmukh</a:t>
            </a:r>
            <a:r>
              <a:rPr lang="en-US" dirty="0"/>
              <a:t> </a:t>
            </a:r>
            <a:r>
              <a:rPr lang="en-US" dirty="0" err="1"/>
              <a:t>Sanka</a:t>
            </a:r>
            <a:endParaRPr lang="en-US" dirty="0"/>
          </a:p>
          <a:p>
            <a:r>
              <a:rPr lang="en-US" dirty="0"/>
              <a:t>Rohit </a:t>
            </a:r>
            <a:r>
              <a:rPr lang="en-US" dirty="0" err="1"/>
              <a:t>Anumolu</a:t>
            </a:r>
            <a:endParaRPr lang="en-US" dirty="0"/>
          </a:p>
          <a:p>
            <a:r>
              <a:rPr lang="en-US" dirty="0"/>
              <a:t>Deepika Kumar</a:t>
            </a:r>
          </a:p>
          <a:p>
            <a:r>
              <a:rPr lang="en-US" dirty="0"/>
              <a:t>Farzana Chowdhury </a:t>
            </a:r>
            <a:r>
              <a:rPr lang="en-US" dirty="0" err="1"/>
              <a:t>Shampa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82ECFB-9A0E-7D6A-E4F4-E4A61577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54E7A-8177-C292-514B-284E8A751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518"/>
            <a:ext cx="11430000" cy="498598"/>
          </a:xfrm>
        </p:spPr>
        <p:txBody>
          <a:bodyPr/>
          <a:lstStyle/>
          <a:p>
            <a:r>
              <a:rPr lang="en-US" dirty="0"/>
              <a:t>Insights from the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DA1C4-F18C-11CD-B6A7-94B73D4D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A09EC7-9391-ACA0-F7B5-617C750B0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95" y="1123890"/>
            <a:ext cx="5645761" cy="10537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B4F7FE-52F2-B7EC-057C-A53F7580D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568" y="1619583"/>
            <a:ext cx="6809537" cy="12299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208C96-BED3-DA69-02D4-878B14361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818" y="2234555"/>
            <a:ext cx="2575783" cy="39398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ACEEF1-55BD-8228-98C0-830EC87FAC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295" y="2849528"/>
            <a:ext cx="4380490" cy="31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83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2867F-308F-C07D-CC2D-AEC12DD7D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49614"/>
            <a:ext cx="11430000" cy="498598"/>
          </a:xfrm>
        </p:spPr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06649-392A-88BB-670A-315FF822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08004"/>
            <a:ext cx="2447041" cy="94544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Docker Compose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Dockerfile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1E26A-E0FE-8EF6-D21D-2A8F0A19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BE7632-7C4E-FAF0-45BC-D1626883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96" y="2514592"/>
            <a:ext cx="3223539" cy="29034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103A81-3109-EB36-D3F8-89C303A7E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312" y="177562"/>
            <a:ext cx="6991688" cy="3565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7C8486-6962-9A84-4680-FACBB2223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399" y="2813616"/>
            <a:ext cx="7328097" cy="332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80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0817-EAB5-BDB5-0549-08700EAA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18" y="3001271"/>
            <a:ext cx="4156364" cy="555601"/>
          </a:xfrm>
        </p:spPr>
        <p:txBody>
          <a:bodyPr/>
          <a:lstStyle/>
          <a:p>
            <a:r>
              <a:rPr lang="en-US" sz="4800" dirty="0"/>
              <a:t>Questions 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E9B31F-A493-94EC-F6F5-57455AB6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97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CC76-D322-C932-991F-640816B2A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18" y="3218782"/>
            <a:ext cx="4156364" cy="74078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9E0640-C2B8-208D-5678-E5808F641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6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3992-ACEB-C5B5-5327-1F7D26672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64068"/>
            <a:ext cx="11430000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E368C-B58E-DEEC-6518-AF7B12526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2</a:t>
            </a:fld>
            <a:endParaRPr lang="en-US"/>
          </a:p>
        </p:txBody>
      </p:sp>
      <p:pic>
        <p:nvPicPr>
          <p:cNvPr id="15" name="Graphic 14" descr="Search Inventory with solid fill">
            <a:extLst>
              <a:ext uri="{FF2B5EF4-FFF2-40B4-BE49-F238E27FC236}">
                <a16:creationId xmlns:a16="http://schemas.microsoft.com/office/drawing/2014/main" id="{E9EC14C2-763B-B944-1498-3D6264C4E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394" y="1396064"/>
            <a:ext cx="677681" cy="677681"/>
          </a:xfrm>
          <a:prstGeom prst="rect">
            <a:avLst/>
          </a:prstGeom>
        </p:spPr>
      </p:pic>
      <p:pic>
        <p:nvPicPr>
          <p:cNvPr id="18" name="Graphic 17" descr="Network with solid fill">
            <a:extLst>
              <a:ext uri="{FF2B5EF4-FFF2-40B4-BE49-F238E27FC236}">
                <a16:creationId xmlns:a16="http://schemas.microsoft.com/office/drawing/2014/main" id="{C82BBA65-A216-79EA-A6DD-E9803BABE5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6034" y="3276898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665B7CC-5978-95C2-00A0-4BED795EB777}"/>
              </a:ext>
            </a:extLst>
          </p:cNvPr>
          <p:cNvSpPr txBox="1"/>
          <p:nvPr/>
        </p:nvSpPr>
        <p:spPr>
          <a:xfrm>
            <a:off x="1475970" y="1550408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Dictionary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30DDCA-E3AC-3B0E-5E23-0C840BBD72C3}"/>
              </a:ext>
            </a:extLst>
          </p:cNvPr>
          <p:cNvSpPr txBox="1"/>
          <p:nvPr/>
        </p:nvSpPr>
        <p:spPr>
          <a:xfrm>
            <a:off x="1475970" y="2486409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 Data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1455AF-0E43-2DED-449C-39DFF9D3AC52}"/>
              </a:ext>
            </a:extLst>
          </p:cNvPr>
          <p:cNvSpPr txBox="1"/>
          <p:nvPr/>
        </p:nvSpPr>
        <p:spPr>
          <a:xfrm>
            <a:off x="1475970" y="3467884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Graphs</a:t>
            </a:r>
          </a:p>
        </p:txBody>
      </p:sp>
      <p:pic>
        <p:nvPicPr>
          <p:cNvPr id="5" name="Graphic 4" descr="Table">
            <a:extLst>
              <a:ext uri="{FF2B5EF4-FFF2-40B4-BE49-F238E27FC236}">
                <a16:creationId xmlns:a16="http://schemas.microsoft.com/office/drawing/2014/main" id="{BF258EE6-D6BD-87AE-31FB-CC130E8DBF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6034" y="221812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18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55E1-85DE-6216-35C5-029D308A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6525"/>
            <a:ext cx="11430000" cy="1329595"/>
          </a:xfrm>
        </p:spPr>
        <p:txBody>
          <a:bodyPr/>
          <a:lstStyle/>
          <a:p>
            <a:r>
              <a:rPr lang="en-US" sz="3200" dirty="0"/>
              <a:t>Desired </a:t>
            </a:r>
            <a:br>
              <a:rPr lang="en-US" sz="3200" dirty="0"/>
            </a:br>
            <a:r>
              <a:rPr lang="en-US" sz="3200" dirty="0"/>
              <a:t>Data</a:t>
            </a:r>
            <a:br>
              <a:rPr lang="en-US" sz="3200" dirty="0"/>
            </a:br>
            <a:r>
              <a:rPr lang="en-US" sz="3200" dirty="0"/>
              <a:t>Dictionary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BCCC7D3-E41E-250D-0574-8FAFFC917F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8012761"/>
              </p:ext>
            </p:extLst>
          </p:nvPr>
        </p:nvGraphicFramePr>
        <p:xfrm>
          <a:off x="2441542" y="136525"/>
          <a:ext cx="9684470" cy="58851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989">
                  <a:extLst>
                    <a:ext uri="{9D8B030D-6E8A-4147-A177-3AD203B41FA5}">
                      <a16:colId xmlns:a16="http://schemas.microsoft.com/office/drawing/2014/main" val="4061587998"/>
                    </a:ext>
                  </a:extLst>
                </a:gridCol>
                <a:gridCol w="1285811">
                  <a:extLst>
                    <a:ext uri="{9D8B030D-6E8A-4147-A177-3AD203B41FA5}">
                      <a16:colId xmlns:a16="http://schemas.microsoft.com/office/drawing/2014/main" val="2003361066"/>
                    </a:ext>
                  </a:extLst>
                </a:gridCol>
                <a:gridCol w="6338670">
                  <a:extLst>
                    <a:ext uri="{9D8B030D-6E8A-4147-A177-3AD203B41FA5}">
                      <a16:colId xmlns:a16="http://schemas.microsoft.com/office/drawing/2014/main" val="1550234080"/>
                    </a:ext>
                  </a:extLst>
                </a:gridCol>
              </a:tblGrid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Constraints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Description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1100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Customer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Unique Identification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203477"/>
                  </a:ext>
                </a:extLst>
              </a:tr>
              <a:tr h="434877">
                <a:tc>
                  <a:txBody>
                    <a:bodyPr/>
                    <a:lstStyle/>
                    <a:p>
                      <a:r>
                        <a:rPr lang="en-US" sz="1200" dirty="0"/>
                        <a:t>LOB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String of Char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Retail or Commercial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93900"/>
                  </a:ext>
                </a:extLst>
              </a:tr>
              <a:tr h="434877">
                <a:tc>
                  <a:txBody>
                    <a:bodyPr/>
                    <a:lstStyle/>
                    <a:p>
                      <a:r>
                        <a:rPr lang="en-US" sz="1200" dirty="0"/>
                        <a:t>Product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Home loan, Personal loan, Real-estate loan, Mortgage, Car loan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664505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Missed Payments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No. of payments missed by the customer.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12958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Delinquent Days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0/30/60/90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Max delinquent of customer from all loans.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2742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Probability of 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Denotes the probability the customer will default. Loans would not be issued if this is high.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86899"/>
                  </a:ext>
                </a:extLst>
              </a:tr>
              <a:tr h="565341">
                <a:tc>
                  <a:txBody>
                    <a:bodyPr/>
                    <a:lstStyle/>
                    <a:p>
                      <a:r>
                        <a:rPr lang="en-US" sz="1200" dirty="0"/>
                        <a:t>DTI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&lt;50%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Debt to Income ratio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0639"/>
                  </a:ext>
                </a:extLst>
              </a:tr>
              <a:tr h="312903">
                <a:tc>
                  <a:txBody>
                    <a:bodyPr/>
                    <a:lstStyle/>
                    <a:p>
                      <a:r>
                        <a:rPr lang="en-US" sz="1200" dirty="0"/>
                        <a:t>Primary credit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300-850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Credit Score of the customer. Fix it to be one of Equifax or Experian or TransUnion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816787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PH_Status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Payment History status on missed payments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4440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Credit_Age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Credit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26645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CA_Status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Credit Age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65379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Total_Credit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Total amount of credit depending on product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881864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Hard_checks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Hard Checks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08211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HC_Status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Credit check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364950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Credit_Usage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Percentage of credit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899692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Used_Credit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Total_Credit</a:t>
                      </a:r>
                      <a:r>
                        <a:rPr lang="en-US" sz="1200" dirty="0"/>
                        <a:t> * Credit_Usage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174652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Cu_Status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Current Usage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956042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Available_Credit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Total_Credit</a:t>
                      </a:r>
                      <a:r>
                        <a:rPr lang="en-US" sz="1200" dirty="0"/>
                        <a:t>  - </a:t>
                      </a:r>
                      <a:r>
                        <a:rPr lang="en-US" sz="1200" dirty="0" err="1"/>
                        <a:t>Used_Credit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79294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85869-3354-3BCD-2F0C-3E0E9D6F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20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64699-47E3-265E-E634-D875E190E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04991"/>
            <a:ext cx="11430000" cy="498598"/>
          </a:xfrm>
        </p:spPr>
        <p:txBody>
          <a:bodyPr/>
          <a:lstStyle/>
          <a:p>
            <a:r>
              <a:rPr lang="en-US" dirty="0"/>
              <a:t>Synthetic data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12BC0-B63E-7AC1-9C83-AC977DF52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4</a:t>
            </a:fld>
            <a:endParaRPr lang="en-US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CA153187-759A-8534-DC26-0CD63C37C9A6}"/>
              </a:ext>
            </a:extLst>
          </p:cNvPr>
          <p:cNvSpPr txBox="1">
            <a:spLocks/>
          </p:cNvSpPr>
          <p:nvPr/>
        </p:nvSpPr>
        <p:spPr>
          <a:xfrm>
            <a:off x="381000" y="1157851"/>
            <a:ext cx="11430000" cy="33239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/>
              <a:t>Assumptions</a:t>
            </a: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738320F2-B130-D0D8-D0FC-7ADF17AE6A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1832283"/>
              </p:ext>
            </p:extLst>
          </p:nvPr>
        </p:nvGraphicFramePr>
        <p:xfrm>
          <a:off x="992956" y="2248619"/>
          <a:ext cx="2366128" cy="27154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6128">
                  <a:extLst>
                    <a:ext uri="{9D8B030D-6E8A-4147-A177-3AD203B41FA5}">
                      <a16:colId xmlns:a16="http://schemas.microsoft.com/office/drawing/2014/main" val="4061587998"/>
                    </a:ext>
                  </a:extLst>
                </a:gridCol>
              </a:tblGrid>
              <a:tr h="479968">
                <a:tc>
                  <a:txBody>
                    <a:bodyPr/>
                    <a:lstStyle/>
                    <a:p>
                      <a:r>
                        <a:rPr lang="en-US" sz="1400" dirty="0"/>
                        <a:t>Attributes generated randomly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11003"/>
                  </a:ext>
                </a:extLst>
              </a:tr>
              <a:tr h="287980">
                <a:tc>
                  <a:txBody>
                    <a:bodyPr/>
                    <a:lstStyle/>
                    <a:p>
                      <a:r>
                        <a:rPr lang="en-US" sz="1200"/>
                        <a:t>Customer ID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203477"/>
                  </a:ext>
                </a:extLst>
              </a:tr>
              <a:tr h="329717">
                <a:tc>
                  <a:txBody>
                    <a:bodyPr/>
                    <a:lstStyle/>
                    <a:p>
                      <a:r>
                        <a:rPr lang="en-US" sz="1200" dirty="0"/>
                        <a:t>LOB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93900"/>
                  </a:ext>
                </a:extLst>
              </a:tr>
              <a:tr h="287980">
                <a:tc>
                  <a:txBody>
                    <a:bodyPr/>
                    <a:lstStyle/>
                    <a:p>
                      <a:r>
                        <a:rPr lang="en-US" sz="1200" dirty="0"/>
                        <a:t>Product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664505"/>
                  </a:ext>
                </a:extLst>
              </a:tr>
              <a:tr h="346897">
                <a:tc>
                  <a:txBody>
                    <a:bodyPr/>
                    <a:lstStyle/>
                    <a:p>
                      <a:r>
                        <a:rPr lang="en-US" sz="1200"/>
                        <a:t>Credit_Age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676281"/>
                  </a:ext>
                </a:extLst>
              </a:tr>
              <a:tr h="287980">
                <a:tc>
                  <a:txBody>
                    <a:bodyPr/>
                    <a:lstStyle/>
                    <a:p>
                      <a:r>
                        <a:rPr lang="en-US" sz="1200"/>
                        <a:t>Hard_checks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12958"/>
                  </a:ext>
                </a:extLst>
              </a:tr>
              <a:tr h="287980">
                <a:tc>
                  <a:txBody>
                    <a:bodyPr/>
                    <a:lstStyle/>
                    <a:p>
                      <a:r>
                        <a:rPr lang="en-US" sz="1200" dirty="0"/>
                        <a:t>Credit_Usage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27423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r>
                        <a:rPr lang="en-US" sz="1200" dirty="0"/>
                        <a:t>DTI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0639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A80E7F84-322A-EA5B-2E31-CDFF30BDF2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5456102"/>
              </p:ext>
            </p:extLst>
          </p:nvPr>
        </p:nvGraphicFramePr>
        <p:xfrm>
          <a:off x="5024488" y="1641454"/>
          <a:ext cx="6174556" cy="3750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4196">
                  <a:extLst>
                    <a:ext uri="{9D8B030D-6E8A-4147-A177-3AD203B41FA5}">
                      <a16:colId xmlns:a16="http://schemas.microsoft.com/office/drawing/2014/main" val="4061587998"/>
                    </a:ext>
                  </a:extLst>
                </a:gridCol>
                <a:gridCol w="3670360">
                  <a:extLst>
                    <a:ext uri="{9D8B030D-6E8A-4147-A177-3AD203B41FA5}">
                      <a16:colId xmlns:a16="http://schemas.microsoft.com/office/drawing/2014/main" val="2003361066"/>
                    </a:ext>
                  </a:extLst>
                </a:gridCol>
              </a:tblGrid>
              <a:tr h="465936">
                <a:tc>
                  <a:txBody>
                    <a:bodyPr/>
                    <a:lstStyle/>
                    <a:p>
                      <a:r>
                        <a:rPr lang="en-US" sz="1200" dirty="0"/>
                        <a:t>Attributes generated with rules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Constraints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11003"/>
                  </a:ext>
                </a:extLst>
              </a:tr>
              <a:tr h="128451">
                <a:tc>
                  <a:txBody>
                    <a:bodyPr/>
                    <a:lstStyle/>
                    <a:p>
                      <a:r>
                        <a:rPr lang="en-US" sz="1200" dirty="0"/>
                        <a:t>Missed_payments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60% : 0, 20% : 1-4, 10%: 5-10,  10%: 11-20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203477"/>
                  </a:ext>
                </a:extLst>
              </a:tr>
              <a:tr h="434877">
                <a:tc>
                  <a:txBody>
                    <a:bodyPr/>
                    <a:lstStyle/>
                    <a:p>
                      <a:r>
                        <a:rPr lang="en-US" sz="1200" dirty="0" err="1"/>
                        <a:t>Total_Credit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Generated randomly with respect to product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93900"/>
                  </a:ext>
                </a:extLst>
              </a:tr>
              <a:tr h="472085"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Used_Credit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Total_Credit</a:t>
                      </a:r>
                      <a:r>
                        <a:rPr lang="en-US" sz="1200" dirty="0"/>
                        <a:t> * Credit_Usage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664505"/>
                  </a:ext>
                </a:extLst>
              </a:tr>
              <a:tr h="327418">
                <a:tc>
                  <a:txBody>
                    <a:bodyPr/>
                    <a:lstStyle/>
                    <a:p>
                      <a:r>
                        <a:rPr lang="en-US" sz="1200" dirty="0" err="1"/>
                        <a:t>PH_Status</a:t>
                      </a:r>
                      <a:r>
                        <a:rPr lang="en-US" sz="1200" dirty="0"/>
                        <a:t>, CA_Status, </a:t>
                      </a:r>
                      <a:r>
                        <a:rPr lang="en-US" sz="1200" dirty="0" err="1"/>
                        <a:t>HC_Status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Cu_Status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Status created with respect to missedpayments, credit age, hard checks, credit usage following market research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67628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 err="1"/>
                        <a:t>Available_Credit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Total_Credit - </a:t>
                      </a:r>
                      <a:r>
                        <a:rPr lang="en-US" sz="1200" dirty="0" err="1"/>
                        <a:t>Used_Credit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12958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Delinquent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Calculated with respect to </a:t>
                      </a:r>
                      <a:r>
                        <a:rPr lang="en-US" sz="1200" dirty="0" err="1"/>
                        <a:t>missed_payments</a:t>
                      </a:r>
                      <a:r>
                        <a:rPr lang="en-US" sz="1200" dirty="0"/>
                        <a:t>.</a:t>
                      </a:r>
                    </a:p>
                    <a:p>
                      <a:r>
                        <a:rPr lang="en-US" sz="1200" dirty="0"/>
                        <a:t>DD: 0 for mp 0, for mp 1-5 dd generated with respect to probabilities assigned.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2742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Credit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Calculated from market research.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86899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Probability of 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Calculated with tree like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816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7680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64699-47E3-265E-E634-D875E190E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04991"/>
            <a:ext cx="11430000" cy="498598"/>
          </a:xfrm>
        </p:spPr>
        <p:txBody>
          <a:bodyPr/>
          <a:lstStyle/>
          <a:p>
            <a:r>
              <a:rPr lang="en-US" dirty="0"/>
              <a:t>Synthetic 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D3DF7-D057-A268-820B-DBF6F4944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95411"/>
            <a:ext cx="10789763" cy="482606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Total credit generated with respect to product type. Used credit is generated with respect to a random generated percentage from 0 to 85.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Late payments generated with respect to probability values from some market-research. Most of the accounts generally have 0 late/missed payments and very less number as such. We emulated this by generating data with 60% for 0, 20% for 1-4, 10% for 5-10, 10% for 11-20.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 Delinquency days is related to this late payments. Generated data for this with a similar strategy. Idea is, if late payments is 0, delinquency is 0, if it is below 5, some of these points have delinquency set as 0 for 60%, rest as 30. This kind of makes sure about the correlation and overall, the number of people with delinquency 0 is higher.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12BC0-B63E-7AC1-9C83-AC977DF52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5</a:t>
            </a:fld>
            <a:endParaRPr lang="en-US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CA153187-759A-8534-DC26-0CD63C37C9A6}"/>
              </a:ext>
            </a:extLst>
          </p:cNvPr>
          <p:cNvSpPr txBox="1">
            <a:spLocks/>
          </p:cNvSpPr>
          <p:nvPr/>
        </p:nvSpPr>
        <p:spPr>
          <a:xfrm>
            <a:off x="381000" y="1157851"/>
            <a:ext cx="11430000" cy="33239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/>
              <a:t>Assumptions</a:t>
            </a:r>
          </a:p>
        </p:txBody>
      </p:sp>
    </p:spTree>
    <p:extLst>
      <p:ext uri="{BB962C8B-B14F-4D97-AF65-F5344CB8AC3E}">
        <p14:creationId xmlns:p14="http://schemas.microsoft.com/office/powerpoint/2010/main" val="3239270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DB36E6-6DDE-9293-8E7D-3D827098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16132"/>
            <a:ext cx="11430000" cy="498598"/>
          </a:xfrm>
        </p:spPr>
        <p:txBody>
          <a:bodyPr/>
          <a:lstStyle/>
          <a:p>
            <a:r>
              <a:rPr lang="en-US" dirty="0"/>
              <a:t>Synthetic data generation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9AB55-8688-7A53-AB75-700772E2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6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6882E0A-2D63-046A-65FD-9E00EC43CD01}"/>
              </a:ext>
            </a:extLst>
          </p:cNvPr>
          <p:cNvSpPr txBox="1">
            <a:spLocks/>
          </p:cNvSpPr>
          <p:nvPr/>
        </p:nvSpPr>
        <p:spPr>
          <a:xfrm>
            <a:off x="381000" y="1538977"/>
            <a:ext cx="10981765" cy="45480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Utilized weights for each of the feature beside in the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Convert the values to bins and utilize the value with the weight to calculate the credit score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algn="l"/>
            <a:endParaRPr lang="en-US" sz="1600" b="0" dirty="0">
              <a:solidFill>
                <a:schemeClr val="tx2"/>
              </a:solidFill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59792C3C-0BCC-6E9A-2157-599918CE6FBC}"/>
              </a:ext>
            </a:extLst>
          </p:cNvPr>
          <p:cNvSpPr txBox="1">
            <a:spLocks/>
          </p:cNvSpPr>
          <p:nvPr/>
        </p:nvSpPr>
        <p:spPr>
          <a:xfrm>
            <a:off x="381000" y="1010654"/>
            <a:ext cx="11430000" cy="33239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/>
              <a:t>1. Credit Score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5ECC9-77EE-EF24-B1F5-0708C72FA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33" b="48317"/>
          <a:stretch/>
        </p:blipFill>
        <p:spPr>
          <a:xfrm>
            <a:off x="99595" y="2717991"/>
            <a:ext cx="2956386" cy="25990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F4E87B-9A96-A2EE-3FAB-440954629A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107" b="41306"/>
          <a:stretch/>
        </p:blipFill>
        <p:spPr>
          <a:xfrm>
            <a:off x="3259525" y="2978751"/>
            <a:ext cx="2420604" cy="2077527"/>
          </a:xfrm>
          <a:prstGeom prst="rect">
            <a:avLst/>
          </a:prstGeom>
        </p:spPr>
      </p:pic>
      <p:sp>
        <p:nvSpPr>
          <p:cNvPr id="7" name="AutoShape 2">
            <a:extLst>
              <a:ext uri="{FF2B5EF4-FFF2-40B4-BE49-F238E27FC236}">
                <a16:creationId xmlns:a16="http://schemas.microsoft.com/office/drawing/2014/main" id="{C3941A5E-9C5A-0B32-D61A-14BE7B7956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782E2-D074-EDBC-F9E5-A9F46EFD3C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633" b="10927"/>
          <a:stretch/>
        </p:blipFill>
        <p:spPr>
          <a:xfrm>
            <a:off x="3259525" y="5049035"/>
            <a:ext cx="2420604" cy="918242"/>
          </a:xfrm>
          <a:prstGeom prst="rect">
            <a:avLst/>
          </a:prstGeom>
        </p:spPr>
      </p:pic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D79A8C5F-A63F-F894-DEB6-2079D5663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120370"/>
              </p:ext>
            </p:extLst>
          </p:nvPr>
        </p:nvGraphicFramePr>
        <p:xfrm>
          <a:off x="5943600" y="2639564"/>
          <a:ext cx="5999895" cy="1883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320">
                  <a:extLst>
                    <a:ext uri="{9D8B030D-6E8A-4147-A177-3AD203B41FA5}">
                      <a16:colId xmlns:a16="http://schemas.microsoft.com/office/drawing/2014/main" val="3095481812"/>
                    </a:ext>
                  </a:extLst>
                </a:gridCol>
                <a:gridCol w="1313562">
                  <a:extLst>
                    <a:ext uri="{9D8B030D-6E8A-4147-A177-3AD203B41FA5}">
                      <a16:colId xmlns:a16="http://schemas.microsoft.com/office/drawing/2014/main" val="2096959096"/>
                    </a:ext>
                  </a:extLst>
                </a:gridCol>
                <a:gridCol w="1380565">
                  <a:extLst>
                    <a:ext uri="{9D8B030D-6E8A-4147-A177-3AD203B41FA5}">
                      <a16:colId xmlns:a16="http://schemas.microsoft.com/office/drawing/2014/main" val="2381406756"/>
                    </a:ext>
                  </a:extLst>
                </a:gridCol>
                <a:gridCol w="1229849">
                  <a:extLst>
                    <a:ext uri="{9D8B030D-6E8A-4147-A177-3AD203B41FA5}">
                      <a16:colId xmlns:a16="http://schemas.microsoft.com/office/drawing/2014/main" val="3227246009"/>
                    </a:ext>
                  </a:extLst>
                </a:gridCol>
                <a:gridCol w="1327599">
                  <a:extLst>
                    <a:ext uri="{9D8B030D-6E8A-4147-A177-3AD203B41FA5}">
                      <a16:colId xmlns:a16="http://schemas.microsoft.com/office/drawing/2014/main" val="1257595413"/>
                    </a:ext>
                  </a:extLst>
                </a:gridCol>
              </a:tblGrid>
              <a:tr h="4769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Late/Missed Payments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Credit History (months)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Credit Usage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Credit Check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578751"/>
                  </a:ext>
                </a:extLst>
              </a:tr>
              <a:tr h="341378">
                <a:tc>
                  <a:txBody>
                    <a:bodyPr/>
                    <a:lstStyle/>
                    <a:p>
                      <a:r>
                        <a:rPr lang="en-US" sz="1400" dirty="0"/>
                        <a:t>Great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25+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0-9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935971"/>
                  </a:ext>
                </a:extLst>
              </a:tr>
              <a:tr h="341378">
                <a:tc>
                  <a:txBody>
                    <a:bodyPr/>
                    <a:lstStyle/>
                    <a:p>
                      <a:r>
                        <a:rPr lang="en-US" sz="1400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8-24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10-30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666011"/>
                  </a:ext>
                </a:extLst>
              </a:tr>
              <a:tr h="341378">
                <a:tc>
                  <a:txBody>
                    <a:bodyPr/>
                    <a:lstStyle/>
                    <a:p>
                      <a:r>
                        <a:rPr lang="en-US" sz="1400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31-60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143704"/>
                  </a:ext>
                </a:extLst>
              </a:tr>
              <a:tr h="341378">
                <a:tc>
                  <a:txBody>
                    <a:bodyPr/>
                    <a:lstStyle/>
                    <a:p>
                      <a:r>
                        <a:rPr lang="en-US" sz="1400" dirty="0"/>
                        <a:t>Poor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61+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603934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A9EA479A-A236-17A2-85E5-78F31B118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282" y="4678648"/>
            <a:ext cx="3146612" cy="2042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FE9CBC-05FE-A6CA-C3AC-4AC4C142F888}"/>
              </a:ext>
            </a:extLst>
          </p:cNvPr>
          <p:cNvSpPr txBox="1"/>
          <p:nvPr/>
        </p:nvSpPr>
        <p:spPr>
          <a:xfrm>
            <a:off x="6182153" y="4984936"/>
            <a:ext cx="22411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u="sng" dirty="0">
                <a:solidFill>
                  <a:schemeClr val="accent2">
                    <a:lumMod val="75000"/>
                  </a:schemeClr>
                </a:solidFill>
              </a:rPr>
              <a:t>Generated data Distribution</a:t>
            </a:r>
          </a:p>
        </p:txBody>
      </p:sp>
    </p:spTree>
    <p:extLst>
      <p:ext uri="{BB962C8B-B14F-4D97-AF65-F5344CB8AC3E}">
        <p14:creationId xmlns:p14="http://schemas.microsoft.com/office/powerpoint/2010/main" val="788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DB36E6-6DDE-9293-8E7D-3D827098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493054"/>
            <a:ext cx="11430000" cy="498598"/>
          </a:xfrm>
        </p:spPr>
        <p:txBody>
          <a:bodyPr/>
          <a:lstStyle/>
          <a:p>
            <a:r>
              <a:rPr lang="en-US" dirty="0"/>
              <a:t>Synthetic data generation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9AB55-8688-7A53-AB75-700772E2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7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6882E0A-2D63-046A-65FD-9E00EC43CD01}"/>
              </a:ext>
            </a:extLst>
          </p:cNvPr>
          <p:cNvSpPr txBox="1">
            <a:spLocks/>
          </p:cNvSpPr>
          <p:nvPr/>
        </p:nvSpPr>
        <p:spPr>
          <a:xfrm>
            <a:off x="381001" y="1808280"/>
            <a:ext cx="4262718" cy="18630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Credit score, delinquency days, debt-to-income ratio are utilized to calculate the get of default.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Initial idea to create a linear equation with different weights for different bins but got lost in picking the weights.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idea is sort of create a decision tree (structure) to come up with a default value. 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59792C3C-0BCC-6E9A-2157-599918CE6FBC}"/>
              </a:ext>
            </a:extLst>
          </p:cNvPr>
          <p:cNvSpPr txBox="1">
            <a:spLocks/>
          </p:cNvSpPr>
          <p:nvPr/>
        </p:nvSpPr>
        <p:spPr>
          <a:xfrm>
            <a:off x="381000" y="1157851"/>
            <a:ext cx="11430000" cy="33239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/>
              <a:t>2. Probability of default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267FA2-E0F6-6DC1-EE4B-7B30881D9461}"/>
              </a:ext>
            </a:extLst>
          </p:cNvPr>
          <p:cNvSpPr/>
          <p:nvPr/>
        </p:nvSpPr>
        <p:spPr>
          <a:xfrm>
            <a:off x="8498910" y="1309629"/>
            <a:ext cx="953678" cy="33239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42D968-8865-08AA-9A70-4887D2667F24}"/>
              </a:ext>
            </a:extLst>
          </p:cNvPr>
          <p:cNvSpPr/>
          <p:nvPr/>
        </p:nvSpPr>
        <p:spPr>
          <a:xfrm>
            <a:off x="6605224" y="2507229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&gt; 500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694A50-37C1-DF05-BC36-751BEC442416}"/>
              </a:ext>
            </a:extLst>
          </p:cNvPr>
          <p:cNvSpPr/>
          <p:nvPr/>
        </p:nvSpPr>
        <p:spPr>
          <a:xfrm>
            <a:off x="7676003" y="2510603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&gt; 580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F6F102-D2C4-F8AA-BE0C-68755A04F698}"/>
              </a:ext>
            </a:extLst>
          </p:cNvPr>
          <p:cNvSpPr/>
          <p:nvPr/>
        </p:nvSpPr>
        <p:spPr>
          <a:xfrm>
            <a:off x="9867820" y="2506830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&gt;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EEE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740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924AD17-FEDE-DD72-64A7-EBA987D50A8D}"/>
              </a:ext>
            </a:extLst>
          </p:cNvPr>
          <p:cNvSpPr/>
          <p:nvPr/>
        </p:nvSpPr>
        <p:spPr>
          <a:xfrm>
            <a:off x="10964944" y="2489399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EDEEEF"/>
                </a:solidFill>
                <a:latin typeface="Arial" panose="020B0604020202020204"/>
              </a:rPr>
              <a:t>&gt;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EEE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800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BFC0BA05-4DAA-0BC6-0A48-C7B4F10AEC3B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rot="16200000" flipH="1">
            <a:off x="9725771" y="892006"/>
            <a:ext cx="847371" cy="2347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01251EF8-6E7B-C932-A457-D2D5303AD051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16200000" flipH="1">
            <a:off x="9168493" y="1449284"/>
            <a:ext cx="864802" cy="12502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200E467-D862-63F1-1A2C-0BA04968BDE2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5400000">
            <a:off x="8070699" y="1605552"/>
            <a:ext cx="868575" cy="9415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C99C2AE4-F417-E9B1-1729-0667BCBD0833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5400000">
            <a:off x="7536996" y="1068475"/>
            <a:ext cx="865201" cy="20123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D06613D-90D2-AF89-C89D-2EA4DE13C8D4}"/>
              </a:ext>
            </a:extLst>
          </p:cNvPr>
          <p:cNvSpPr/>
          <p:nvPr/>
        </p:nvSpPr>
        <p:spPr>
          <a:xfrm>
            <a:off x="11136059" y="3198591"/>
            <a:ext cx="388069" cy="48076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C8AD6D6-5815-18AC-D01A-1570886A361A}"/>
              </a:ext>
            </a:extLst>
          </p:cNvPr>
          <p:cNvCxnSpPr>
            <a:stCxn id="10" idx="2"/>
            <a:endCxn id="25" idx="0"/>
          </p:cNvCxnSpPr>
          <p:nvPr/>
        </p:nvCxnSpPr>
        <p:spPr>
          <a:xfrm>
            <a:off x="11323163" y="2970166"/>
            <a:ext cx="6931" cy="228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0F501A1B-B93B-BF4B-6853-A8262010573B}"/>
              </a:ext>
            </a:extLst>
          </p:cNvPr>
          <p:cNvSpPr/>
          <p:nvPr/>
        </p:nvSpPr>
        <p:spPr>
          <a:xfrm>
            <a:off x="8772432" y="2507229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/>
              <a:t>&gt;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EEE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670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11A5CD11-C66B-5DBF-D683-CA6E7580D438}"/>
              </a:ext>
            </a:extLst>
          </p:cNvPr>
          <p:cNvCxnSpPr>
            <a:cxnSpLocks/>
            <a:stCxn id="4" idx="2"/>
            <a:endCxn id="51" idx="0"/>
          </p:cNvCxnSpPr>
          <p:nvPr/>
        </p:nvCxnSpPr>
        <p:spPr>
          <a:xfrm rot="16200000" flipH="1">
            <a:off x="8620600" y="1997177"/>
            <a:ext cx="865201" cy="1549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F9AED206-8FF6-E57D-7D13-4FD6C0FCDDA3}"/>
              </a:ext>
            </a:extLst>
          </p:cNvPr>
          <p:cNvSpPr/>
          <p:nvPr/>
        </p:nvSpPr>
        <p:spPr>
          <a:xfrm>
            <a:off x="5694753" y="2506831"/>
            <a:ext cx="716437" cy="4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&lt; 500</a:t>
            </a:r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BFF043DC-A688-F70D-9F54-C9BBE874EC3A}"/>
              </a:ext>
            </a:extLst>
          </p:cNvPr>
          <p:cNvCxnSpPr>
            <a:cxnSpLocks/>
            <a:stCxn id="4" idx="2"/>
            <a:endCxn id="60" idx="0"/>
          </p:cNvCxnSpPr>
          <p:nvPr/>
        </p:nvCxnSpPr>
        <p:spPr>
          <a:xfrm rot="5400000">
            <a:off x="7081960" y="613041"/>
            <a:ext cx="864803" cy="2922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12158FEB-5E5B-9173-3A8E-C9004A6DA8BA}"/>
              </a:ext>
            </a:extLst>
          </p:cNvPr>
          <p:cNvSpPr/>
          <p:nvPr/>
        </p:nvSpPr>
        <p:spPr>
          <a:xfrm>
            <a:off x="5917771" y="3198591"/>
            <a:ext cx="388069" cy="48076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9096252-1171-BD2F-EDD6-1CEF8BD686BE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104874" y="2945649"/>
            <a:ext cx="6932" cy="25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0446D7CC-C8C4-6CFC-FDB5-1F12160C2A38}"/>
              </a:ext>
            </a:extLst>
          </p:cNvPr>
          <p:cNvSpPr/>
          <p:nvPr/>
        </p:nvSpPr>
        <p:spPr>
          <a:xfrm>
            <a:off x="10405482" y="3758938"/>
            <a:ext cx="625145" cy="3623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&gt; 0.4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A9E01A7-FA3A-EFA4-39EF-85CC3815EF56}"/>
              </a:ext>
            </a:extLst>
          </p:cNvPr>
          <p:cNvSpPr/>
          <p:nvPr/>
        </p:nvSpPr>
        <p:spPr>
          <a:xfrm>
            <a:off x="11241133" y="5056392"/>
            <a:ext cx="388069" cy="36231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3E0C680-A616-A82E-4AF2-B7B85DDB1AC5}"/>
              </a:ext>
            </a:extLst>
          </p:cNvPr>
          <p:cNvSpPr/>
          <p:nvPr/>
        </p:nvSpPr>
        <p:spPr>
          <a:xfrm>
            <a:off x="10370968" y="5126099"/>
            <a:ext cx="679828" cy="29260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0 or 1</a:t>
            </a:r>
          </a:p>
        </p:txBody>
      </p: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D1954931-6239-444C-A78B-EF20955A10F8}"/>
              </a:ext>
            </a:extLst>
          </p:cNvPr>
          <p:cNvCxnSpPr>
            <a:stCxn id="9" idx="2"/>
            <a:endCxn id="79" idx="0"/>
          </p:cNvCxnSpPr>
          <p:nvPr/>
        </p:nvCxnSpPr>
        <p:spPr>
          <a:xfrm rot="16200000" flipH="1">
            <a:off x="10086377" y="3127259"/>
            <a:ext cx="771341" cy="492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DD10D6D1-2101-99AB-EE52-EA93A0F738EB}"/>
              </a:ext>
            </a:extLst>
          </p:cNvPr>
          <p:cNvSpPr/>
          <p:nvPr/>
        </p:nvSpPr>
        <p:spPr>
          <a:xfrm>
            <a:off x="10519249" y="4452616"/>
            <a:ext cx="383267" cy="36231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90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A8F1702-0662-C6F3-5463-20B0AAA2DB27}"/>
              </a:ext>
            </a:extLst>
          </p:cNvPr>
          <p:cNvCxnSpPr>
            <a:cxnSpLocks/>
            <a:stCxn id="79" idx="2"/>
            <a:endCxn id="90" idx="0"/>
          </p:cNvCxnSpPr>
          <p:nvPr/>
        </p:nvCxnSpPr>
        <p:spPr>
          <a:xfrm flipH="1">
            <a:off x="10710883" y="4121249"/>
            <a:ext cx="7172" cy="331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DEEDCFC1-9DA0-8E5E-C364-754D793B4778}"/>
              </a:ext>
            </a:extLst>
          </p:cNvPr>
          <p:cNvCxnSpPr>
            <a:cxnSpLocks/>
            <a:stCxn id="90" idx="2"/>
            <a:endCxn id="82" idx="0"/>
          </p:cNvCxnSpPr>
          <p:nvPr/>
        </p:nvCxnSpPr>
        <p:spPr>
          <a:xfrm flipH="1">
            <a:off x="10710882" y="4814927"/>
            <a:ext cx="1" cy="31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>
            <a:extLst>
              <a:ext uri="{FF2B5EF4-FFF2-40B4-BE49-F238E27FC236}">
                <a16:creationId xmlns:a16="http://schemas.microsoft.com/office/drawing/2014/main" id="{589334EB-A5C8-6CDA-A31E-D6F43C7602C3}"/>
              </a:ext>
            </a:extLst>
          </p:cNvPr>
          <p:cNvSpPr/>
          <p:nvPr/>
        </p:nvSpPr>
        <p:spPr>
          <a:xfrm>
            <a:off x="6639568" y="3517677"/>
            <a:ext cx="767120" cy="2926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&lt; 0.35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1A27047-DA8B-2162-1A5E-6AA2E0DFC95E}"/>
              </a:ext>
            </a:extLst>
          </p:cNvPr>
          <p:cNvSpPr/>
          <p:nvPr/>
        </p:nvSpPr>
        <p:spPr>
          <a:xfrm>
            <a:off x="6829093" y="4265589"/>
            <a:ext cx="388069" cy="36231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60CB17F2-BBAE-C68B-338F-064FE35D4BB3}"/>
              </a:ext>
            </a:extLst>
          </p:cNvPr>
          <p:cNvCxnSpPr>
            <a:cxnSpLocks/>
            <a:stCxn id="100" idx="2"/>
            <a:endCxn id="102" idx="0"/>
          </p:cNvCxnSpPr>
          <p:nvPr/>
        </p:nvCxnSpPr>
        <p:spPr>
          <a:xfrm>
            <a:off x="7023128" y="3810281"/>
            <a:ext cx="0" cy="455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C5445866-8080-67A5-3730-7FE60CECFFF7}"/>
              </a:ext>
            </a:extLst>
          </p:cNvPr>
          <p:cNvCxnSpPr>
            <a:cxnSpLocks/>
            <a:stCxn id="51" idx="2"/>
            <a:endCxn id="100" idx="0"/>
          </p:cNvCxnSpPr>
          <p:nvPr/>
        </p:nvCxnSpPr>
        <p:spPr>
          <a:xfrm rot="5400000">
            <a:off x="7812050" y="2199075"/>
            <a:ext cx="529681" cy="21075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AABF55F-0B20-F56E-F538-ED5C3C2F52AF}"/>
              </a:ext>
            </a:extLst>
          </p:cNvPr>
          <p:cNvSpPr/>
          <p:nvPr/>
        </p:nvSpPr>
        <p:spPr>
          <a:xfrm>
            <a:off x="7527036" y="3517677"/>
            <a:ext cx="1036275" cy="28764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0.35 – 0.4</a:t>
            </a:r>
          </a:p>
        </p:txBody>
      </p:sp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F6D6B260-5DE3-433E-8D2D-DA361BC42A2D}"/>
              </a:ext>
            </a:extLst>
          </p:cNvPr>
          <p:cNvCxnSpPr>
            <a:cxnSpLocks/>
            <a:stCxn id="51" idx="2"/>
            <a:endCxn id="118" idx="0"/>
          </p:cNvCxnSpPr>
          <p:nvPr/>
        </p:nvCxnSpPr>
        <p:spPr>
          <a:xfrm rot="5400000">
            <a:off x="8323073" y="2710098"/>
            <a:ext cx="529681" cy="10854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025705E-EEED-C785-3BBD-29D7DEE2F70A}"/>
              </a:ext>
            </a:extLst>
          </p:cNvPr>
          <p:cNvSpPr/>
          <p:nvPr/>
        </p:nvSpPr>
        <p:spPr>
          <a:xfrm>
            <a:off x="7431569" y="4035873"/>
            <a:ext cx="396756" cy="29260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90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B476252B-C065-C2CB-CC6A-576FB0B7873E}"/>
              </a:ext>
            </a:extLst>
          </p:cNvPr>
          <p:cNvSpPr/>
          <p:nvPr/>
        </p:nvSpPr>
        <p:spPr>
          <a:xfrm>
            <a:off x="7289768" y="4746731"/>
            <a:ext cx="679828" cy="29260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0 or 1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1965E050-C438-0182-61EE-5D63A776EA8C}"/>
              </a:ext>
            </a:extLst>
          </p:cNvPr>
          <p:cNvCxnSpPr>
            <a:cxnSpLocks/>
            <a:stCxn id="123" idx="2"/>
            <a:endCxn id="124" idx="0"/>
          </p:cNvCxnSpPr>
          <p:nvPr/>
        </p:nvCxnSpPr>
        <p:spPr>
          <a:xfrm flipH="1">
            <a:off x="7629682" y="4328477"/>
            <a:ext cx="265" cy="418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or: Elbow 128">
            <a:extLst>
              <a:ext uri="{FF2B5EF4-FFF2-40B4-BE49-F238E27FC236}">
                <a16:creationId xmlns:a16="http://schemas.microsoft.com/office/drawing/2014/main" id="{ADAB5A9C-8DC6-B8D8-1256-19FEF2A7AD27}"/>
              </a:ext>
            </a:extLst>
          </p:cNvPr>
          <p:cNvCxnSpPr>
            <a:cxnSpLocks/>
            <a:stCxn id="118" idx="2"/>
            <a:endCxn id="123" idx="0"/>
          </p:cNvCxnSpPr>
          <p:nvPr/>
        </p:nvCxnSpPr>
        <p:spPr>
          <a:xfrm rot="5400000">
            <a:off x="7722284" y="3712982"/>
            <a:ext cx="230555" cy="4152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4ACABA4-BC67-6C2E-A499-3028EFF9E35E}"/>
              </a:ext>
            </a:extLst>
          </p:cNvPr>
          <p:cNvSpPr/>
          <p:nvPr/>
        </p:nvSpPr>
        <p:spPr>
          <a:xfrm>
            <a:off x="9108655" y="3504702"/>
            <a:ext cx="625145" cy="30689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&gt; 0.4</a:t>
            </a:r>
          </a:p>
        </p:txBody>
      </p:sp>
      <p:cxnSp>
        <p:nvCxnSpPr>
          <p:cNvPr id="141" name="Connector: Elbow 140">
            <a:extLst>
              <a:ext uri="{FF2B5EF4-FFF2-40B4-BE49-F238E27FC236}">
                <a16:creationId xmlns:a16="http://schemas.microsoft.com/office/drawing/2014/main" id="{B1085363-72C4-CE87-3D42-AE154E75673E}"/>
              </a:ext>
            </a:extLst>
          </p:cNvPr>
          <p:cNvCxnSpPr>
            <a:cxnSpLocks/>
            <a:stCxn id="51" idx="2"/>
            <a:endCxn id="134" idx="0"/>
          </p:cNvCxnSpPr>
          <p:nvPr/>
        </p:nvCxnSpPr>
        <p:spPr>
          <a:xfrm rot="16200000" flipH="1">
            <a:off x="9017586" y="3101060"/>
            <a:ext cx="516706" cy="2905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23904B0-E0E0-D54A-2AE3-EDD45964885F}"/>
              </a:ext>
            </a:extLst>
          </p:cNvPr>
          <p:cNvSpPr/>
          <p:nvPr/>
        </p:nvSpPr>
        <p:spPr>
          <a:xfrm>
            <a:off x="8610760" y="4070998"/>
            <a:ext cx="652440" cy="30689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0, 30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C385A19B-C4D3-6328-DFA4-EFA4CEE48502}"/>
              </a:ext>
            </a:extLst>
          </p:cNvPr>
          <p:cNvSpPr/>
          <p:nvPr/>
        </p:nvSpPr>
        <p:spPr>
          <a:xfrm>
            <a:off x="8742581" y="4711877"/>
            <a:ext cx="388069" cy="36231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1D17E5A9-B5CA-B546-750D-0E84281B01D0}"/>
              </a:ext>
            </a:extLst>
          </p:cNvPr>
          <p:cNvSpPr/>
          <p:nvPr/>
        </p:nvSpPr>
        <p:spPr>
          <a:xfrm>
            <a:off x="9896788" y="4056562"/>
            <a:ext cx="387422" cy="3478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90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98D66284-7655-3EB1-8FFA-79ACC93046F5}"/>
              </a:ext>
            </a:extLst>
          </p:cNvPr>
          <p:cNvSpPr/>
          <p:nvPr/>
        </p:nvSpPr>
        <p:spPr>
          <a:xfrm>
            <a:off x="9378259" y="4052988"/>
            <a:ext cx="383267" cy="3388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60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7587C23F-EC8E-4BFC-A419-93146C71F227}"/>
              </a:ext>
            </a:extLst>
          </p:cNvPr>
          <p:cNvSpPr/>
          <p:nvPr/>
        </p:nvSpPr>
        <p:spPr>
          <a:xfrm>
            <a:off x="9234382" y="4762097"/>
            <a:ext cx="679828" cy="29260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0 or 1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CB84E6C-FCFD-17A0-C45E-539CC88F6EE5}"/>
              </a:ext>
            </a:extLst>
          </p:cNvPr>
          <p:cNvSpPr/>
          <p:nvPr/>
        </p:nvSpPr>
        <p:spPr>
          <a:xfrm>
            <a:off x="10008785" y="4709063"/>
            <a:ext cx="297606" cy="3651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66" name="Connector: Elbow 165">
            <a:extLst>
              <a:ext uri="{FF2B5EF4-FFF2-40B4-BE49-F238E27FC236}">
                <a16:creationId xmlns:a16="http://schemas.microsoft.com/office/drawing/2014/main" id="{A1ECE2A3-51B9-C8AC-33A1-0921B4E835C1}"/>
              </a:ext>
            </a:extLst>
          </p:cNvPr>
          <p:cNvCxnSpPr>
            <a:stCxn id="79" idx="3"/>
            <a:endCxn id="81" idx="0"/>
          </p:cNvCxnSpPr>
          <p:nvPr/>
        </p:nvCxnSpPr>
        <p:spPr>
          <a:xfrm>
            <a:off x="11030627" y="3940094"/>
            <a:ext cx="404541" cy="11162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3557F65-726F-73BE-3DC7-CB50CFDB0DCF}"/>
              </a:ext>
            </a:extLst>
          </p:cNvPr>
          <p:cNvSpPr txBox="1"/>
          <p:nvPr/>
        </p:nvSpPr>
        <p:spPr>
          <a:xfrm>
            <a:off x="11204812" y="3714699"/>
            <a:ext cx="3832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No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1B8F919F-3CB9-B002-5F14-A3816D4FA92A}"/>
              </a:ext>
            </a:extLst>
          </p:cNvPr>
          <p:cNvSpPr/>
          <p:nvPr/>
        </p:nvSpPr>
        <p:spPr>
          <a:xfrm>
            <a:off x="8104153" y="4711877"/>
            <a:ext cx="388069" cy="36231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AA288210-CBEA-1893-4BD9-CD2DA9FFFAB1}"/>
              </a:ext>
            </a:extLst>
          </p:cNvPr>
          <p:cNvSpPr txBox="1"/>
          <p:nvPr/>
        </p:nvSpPr>
        <p:spPr>
          <a:xfrm>
            <a:off x="7999598" y="4127972"/>
            <a:ext cx="3832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No</a:t>
            </a:r>
          </a:p>
        </p:txBody>
      </p:sp>
      <p:cxnSp>
        <p:nvCxnSpPr>
          <p:cNvPr id="211" name="Connector: Elbow 210">
            <a:extLst>
              <a:ext uri="{FF2B5EF4-FFF2-40B4-BE49-F238E27FC236}">
                <a16:creationId xmlns:a16="http://schemas.microsoft.com/office/drawing/2014/main" id="{5ED82267-EDAF-DBDE-5C9E-CFCF91F0B75F}"/>
              </a:ext>
            </a:extLst>
          </p:cNvPr>
          <p:cNvCxnSpPr>
            <a:stCxn id="123" idx="3"/>
            <a:endCxn id="182" idx="0"/>
          </p:cNvCxnSpPr>
          <p:nvPr/>
        </p:nvCxnSpPr>
        <p:spPr>
          <a:xfrm>
            <a:off x="7828325" y="4182175"/>
            <a:ext cx="469863" cy="5297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0B0C1B32-5C4A-1116-BEDF-8B10B099A450}"/>
              </a:ext>
            </a:extLst>
          </p:cNvPr>
          <p:cNvCxnSpPr>
            <a:stCxn id="153" idx="2"/>
            <a:endCxn id="154" idx="0"/>
          </p:cNvCxnSpPr>
          <p:nvPr/>
        </p:nvCxnSpPr>
        <p:spPr>
          <a:xfrm flipH="1">
            <a:off x="8936616" y="4377889"/>
            <a:ext cx="364" cy="333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D9891A44-00D7-2E7D-36B1-AD441EC706C2}"/>
              </a:ext>
            </a:extLst>
          </p:cNvPr>
          <p:cNvCxnSpPr>
            <a:stCxn id="156" idx="2"/>
            <a:endCxn id="157" idx="0"/>
          </p:cNvCxnSpPr>
          <p:nvPr/>
        </p:nvCxnSpPr>
        <p:spPr>
          <a:xfrm>
            <a:off x="9569893" y="4391852"/>
            <a:ext cx="4403" cy="370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Connector: Elbow 234">
            <a:extLst>
              <a:ext uri="{FF2B5EF4-FFF2-40B4-BE49-F238E27FC236}">
                <a16:creationId xmlns:a16="http://schemas.microsoft.com/office/drawing/2014/main" id="{DBD67AB9-086C-A90E-273F-0EFEC7C221E2}"/>
              </a:ext>
            </a:extLst>
          </p:cNvPr>
          <p:cNvCxnSpPr>
            <a:cxnSpLocks/>
            <a:stCxn id="155" idx="2"/>
            <a:endCxn id="158" idx="0"/>
          </p:cNvCxnSpPr>
          <p:nvPr/>
        </p:nvCxnSpPr>
        <p:spPr>
          <a:xfrm rot="16200000" flipH="1">
            <a:off x="9971696" y="4523170"/>
            <a:ext cx="304695" cy="670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nector: Elbow 238">
            <a:extLst>
              <a:ext uri="{FF2B5EF4-FFF2-40B4-BE49-F238E27FC236}">
                <a16:creationId xmlns:a16="http://schemas.microsoft.com/office/drawing/2014/main" id="{B2B7AE24-C032-1A3A-52E9-B679E5FDF86E}"/>
              </a:ext>
            </a:extLst>
          </p:cNvPr>
          <p:cNvCxnSpPr>
            <a:cxnSpLocks/>
            <a:stCxn id="134" idx="2"/>
            <a:endCxn id="153" idx="0"/>
          </p:cNvCxnSpPr>
          <p:nvPr/>
        </p:nvCxnSpPr>
        <p:spPr>
          <a:xfrm rot="5400000">
            <a:off x="9049401" y="3699171"/>
            <a:ext cx="259406" cy="4842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Connector: Elbow 243">
            <a:extLst>
              <a:ext uri="{FF2B5EF4-FFF2-40B4-BE49-F238E27FC236}">
                <a16:creationId xmlns:a16="http://schemas.microsoft.com/office/drawing/2014/main" id="{DB4DDD75-EC9F-A4E6-8794-0D5DE052D104}"/>
              </a:ext>
            </a:extLst>
          </p:cNvPr>
          <p:cNvCxnSpPr>
            <a:cxnSpLocks/>
            <a:stCxn id="134" idx="2"/>
            <a:endCxn id="156" idx="0"/>
          </p:cNvCxnSpPr>
          <p:nvPr/>
        </p:nvCxnSpPr>
        <p:spPr>
          <a:xfrm rot="16200000" flipH="1">
            <a:off x="9374862" y="3857957"/>
            <a:ext cx="241396" cy="1486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Connector: Elbow 245">
            <a:extLst>
              <a:ext uri="{FF2B5EF4-FFF2-40B4-BE49-F238E27FC236}">
                <a16:creationId xmlns:a16="http://schemas.microsoft.com/office/drawing/2014/main" id="{3FAA146E-419F-BB70-CE90-6A734D5C5D58}"/>
              </a:ext>
            </a:extLst>
          </p:cNvPr>
          <p:cNvCxnSpPr>
            <a:cxnSpLocks/>
            <a:stCxn id="134" idx="2"/>
            <a:endCxn id="155" idx="0"/>
          </p:cNvCxnSpPr>
          <p:nvPr/>
        </p:nvCxnSpPr>
        <p:spPr>
          <a:xfrm rot="16200000" flipH="1">
            <a:off x="9633378" y="3599441"/>
            <a:ext cx="244970" cy="6692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Rectangle 246">
            <a:extLst>
              <a:ext uri="{FF2B5EF4-FFF2-40B4-BE49-F238E27FC236}">
                <a16:creationId xmlns:a16="http://schemas.microsoft.com/office/drawing/2014/main" id="{A56B19B1-BDED-3FC7-5921-7034CD57855C}"/>
              </a:ext>
            </a:extLst>
          </p:cNvPr>
          <p:cNvSpPr/>
          <p:nvPr/>
        </p:nvSpPr>
        <p:spPr>
          <a:xfrm>
            <a:off x="3310556" y="4590274"/>
            <a:ext cx="1492559" cy="2716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Credit Score</a:t>
            </a:r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2E10A7E5-E5EA-9312-56AC-77EF7894A086}"/>
              </a:ext>
            </a:extLst>
          </p:cNvPr>
          <p:cNvSpPr/>
          <p:nvPr/>
        </p:nvSpPr>
        <p:spPr>
          <a:xfrm>
            <a:off x="3252169" y="4951765"/>
            <a:ext cx="1602948" cy="45700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Debt-to-income ratio</a:t>
            </a:r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FDBAF304-31D6-C901-8132-9BE4A87220A1}"/>
              </a:ext>
            </a:extLst>
          </p:cNvPr>
          <p:cNvSpPr/>
          <p:nvPr/>
        </p:nvSpPr>
        <p:spPr>
          <a:xfrm>
            <a:off x="3284704" y="5472908"/>
            <a:ext cx="1584734" cy="29260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Delinquent days</a:t>
            </a:r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F569AE69-E220-7ACF-0BBC-FDCB4236D78A}"/>
              </a:ext>
            </a:extLst>
          </p:cNvPr>
          <p:cNvSpPr/>
          <p:nvPr/>
        </p:nvSpPr>
        <p:spPr>
          <a:xfrm>
            <a:off x="3296235" y="5857752"/>
            <a:ext cx="1558882" cy="29260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Prob of Default</a:t>
            </a:r>
          </a:p>
        </p:txBody>
      </p:sp>
    </p:spTree>
    <p:extLst>
      <p:ext uri="{BB962C8B-B14F-4D97-AF65-F5344CB8AC3E}">
        <p14:creationId xmlns:p14="http://schemas.microsoft.com/office/powerpoint/2010/main" val="207872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D7810-E454-0A85-40E7-61D724D44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C72E33-E4E3-8271-6E67-8B8B363C2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9" y="136525"/>
            <a:ext cx="11356534" cy="603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50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C0E6E-F457-D0EB-6725-7B986E690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D272AA-88B6-6F6D-B5EB-A30FAFF44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77" y="48746"/>
            <a:ext cx="10280018" cy="630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10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3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13952</TotalTime>
  <Words>753</Words>
  <Application>Microsoft Office PowerPoint</Application>
  <PresentationFormat>Widescreen</PresentationFormat>
  <Paragraphs>175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Palatino</vt:lpstr>
      <vt:lpstr>Times New Roman</vt:lpstr>
      <vt:lpstr>Office Theme 2013 - 2022</vt:lpstr>
      <vt:lpstr>MAT008_Robinson_PPT_template_20160817_1e</vt:lpstr>
      <vt:lpstr>Meta Data &amp; Graph DB </vt:lpstr>
      <vt:lpstr>Agenda</vt:lpstr>
      <vt:lpstr>Desired  Data Dictionary</vt:lpstr>
      <vt:lpstr>Synthetic data generation</vt:lpstr>
      <vt:lpstr>Synthetic data generation</vt:lpstr>
      <vt:lpstr>Synthetic data generation</vt:lpstr>
      <vt:lpstr>Synthetic data generation</vt:lpstr>
      <vt:lpstr>PowerPoint Presentation</vt:lpstr>
      <vt:lpstr>PowerPoint Presentation</vt:lpstr>
      <vt:lpstr>Insights from the graph</vt:lpstr>
      <vt:lpstr>Docker</vt:lpstr>
      <vt:lpstr>Questions 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Products</dc:title>
  <dc:creator>Shanmukh Sanka</dc:creator>
  <cp:lastModifiedBy>rohit anumolu</cp:lastModifiedBy>
  <cp:revision>87</cp:revision>
  <dcterms:created xsi:type="dcterms:W3CDTF">2023-02-05T22:57:30Z</dcterms:created>
  <dcterms:modified xsi:type="dcterms:W3CDTF">2023-03-08T14:49:58Z</dcterms:modified>
</cp:coreProperties>
</file>

<file path=docProps/thumbnail.jpeg>
</file>